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notesMasterIdLst>
    <p:notesMasterId r:id="rId30"/>
  </p:notesMasterIdLst>
  <p:sldIdLst>
    <p:sldId id="317" r:id="rId2"/>
    <p:sldId id="363" r:id="rId3"/>
    <p:sldId id="402" r:id="rId4"/>
    <p:sldId id="401" r:id="rId5"/>
    <p:sldId id="403" r:id="rId6"/>
    <p:sldId id="391" r:id="rId7"/>
    <p:sldId id="426" r:id="rId8"/>
    <p:sldId id="427" r:id="rId9"/>
    <p:sldId id="428" r:id="rId10"/>
    <p:sldId id="392" r:id="rId11"/>
    <p:sldId id="400" r:id="rId12"/>
    <p:sldId id="429" r:id="rId13"/>
    <p:sldId id="433" r:id="rId14"/>
    <p:sldId id="434" r:id="rId15"/>
    <p:sldId id="435" r:id="rId16"/>
    <p:sldId id="436" r:id="rId17"/>
    <p:sldId id="437" r:id="rId18"/>
    <p:sldId id="430" r:id="rId19"/>
    <p:sldId id="431" r:id="rId20"/>
    <p:sldId id="438" r:id="rId21"/>
    <p:sldId id="440" r:id="rId22"/>
    <p:sldId id="439" r:id="rId23"/>
    <p:sldId id="441" r:id="rId24"/>
    <p:sldId id="442" r:id="rId25"/>
    <p:sldId id="443" r:id="rId26"/>
    <p:sldId id="444" r:id="rId27"/>
    <p:sldId id="445" r:id="rId28"/>
    <p:sldId id="318" r:id="rId29"/>
  </p:sldIdLst>
  <p:sldSz cx="9144000" cy="6858000" type="screen4x3"/>
  <p:notesSz cx="6858000" cy="9144000"/>
  <p:defaultTextStyle>
    <a:defPPr>
      <a:defRPr lang="zh-CN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数据抓取基础知识" id="{354347DB-713E-8E4C-B426-7A036AC9D821}">
          <p14:sldIdLst>
            <p14:sldId id="317"/>
            <p14:sldId id="363"/>
            <p14:sldId id="402"/>
            <p14:sldId id="401"/>
            <p14:sldId id="403"/>
            <p14:sldId id="391"/>
            <p14:sldId id="426"/>
          </p14:sldIdLst>
        </p14:section>
        <p14:section name="redis的复习" id="{02C212C5-07C8-4E4C-B373-12B75222C7C5}">
          <p14:sldIdLst>
            <p14:sldId id="427"/>
            <p14:sldId id="428"/>
            <p14:sldId id="392"/>
          </p14:sldIdLst>
        </p14:section>
        <p14:section name="scrapy_redis之dmoz" id="{3185B51B-E79D-614A-84B7-16F4018FD1B5}">
          <p14:sldIdLst>
            <p14:sldId id="400"/>
            <p14:sldId id="429"/>
            <p14:sldId id="433"/>
            <p14:sldId id="434"/>
            <p14:sldId id="435"/>
            <p14:sldId id="436"/>
            <p14:sldId id="437"/>
            <p14:sldId id="430"/>
            <p14:sldId id="431"/>
            <p14:sldId id="438"/>
            <p14:sldId id="440"/>
            <p14:sldId id="439"/>
            <p14:sldId id="441"/>
            <p14:sldId id="442"/>
            <p14:sldId id="443"/>
            <p14:sldId id="444"/>
            <p14:sldId id="445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2600"/>
    <a:srgbClr val="E01F00"/>
    <a:srgbClr val="E7E83A"/>
    <a:srgbClr val="CCCBFF"/>
    <a:srgbClr val="2D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45" autoAdjust="0"/>
    <p:restoredTop sz="96137" autoAdjust="0"/>
  </p:normalViewPr>
  <p:slideViewPr>
    <p:cSldViewPr snapToGrid="0" snapToObjects="1">
      <p:cViewPr>
        <p:scale>
          <a:sx n="130" d="100"/>
          <a:sy n="130" d="100"/>
        </p:scale>
        <p:origin x="624" y="-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F3FF9A4E-E4CD-46BB-8330-AE8B871AB2F2}" type="datetime1">
              <a:rPr lang="zh-CN" altLang="en-US"/>
              <a:pPr>
                <a:defRPr/>
              </a:pPr>
              <a:t>2017/11/25</a:t>
            </a:fld>
            <a:endParaRPr lang="zh-CN" altLang="en-US" sz="1200"/>
          </a:p>
        </p:txBody>
      </p:sp>
      <p:sp>
        <p:nvSpPr>
          <p:cNvPr id="3076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zh-CN" altLang="en-US" smtClean="0"/>
              <a:t>单击此处编辑母版文本样式</a:t>
            </a:r>
          </a:p>
          <a:p>
            <a:pPr>
              <a:defRPr/>
            </a:pPr>
            <a:r>
              <a:rPr lang="zh-CN" altLang="en-US" smtClean="0"/>
              <a:t>二级</a:t>
            </a:r>
          </a:p>
          <a:p>
            <a:pPr>
              <a:defRPr/>
            </a:pPr>
            <a:r>
              <a:rPr lang="zh-CN" altLang="en-US" smtClean="0"/>
              <a:t>三级</a:t>
            </a:r>
          </a:p>
          <a:p>
            <a:pPr>
              <a:defRPr/>
            </a:pPr>
            <a:r>
              <a:rPr lang="zh-CN" altLang="en-US" smtClean="0"/>
              <a:t>四级</a:t>
            </a:r>
          </a:p>
          <a:p>
            <a:pPr>
              <a:defRPr/>
            </a:pPr>
            <a:r>
              <a:rPr lang="zh-CN" altLang="en-US" smtClean="0"/>
              <a:t>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幻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4DAC2781-B66C-413C-B009-A97FB973E51B}" type="slidenum">
              <a:rPr lang="zh-CN" altLang="en-US"/>
              <a:pPr>
                <a:defRPr/>
              </a:pPr>
              <a:t>‹#›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26345983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2017/11/25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10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076141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2017/11/25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19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629666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2017/11/25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20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62756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2017/11/25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21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212124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2017/11/25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22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668777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2017/11/25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23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8707924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2017/11/25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24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3271669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2017/11/25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25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8449247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2017/11/25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28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261338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2017/11/25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11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584011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2017/11/25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12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732138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2017/11/25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13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054810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2017/11/25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14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7389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2017/11/25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15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564724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2017/11/25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16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0407982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2017/11/25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17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09980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2017/11/25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18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471350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  <a:t>2017/11/25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789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  <a:t>2017/11/25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98475" y="1844824"/>
            <a:ext cx="8128000" cy="415925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n"/>
              <a:defRPr sz="2000"/>
            </a:lvl1pPr>
            <a:lvl2pPr marL="800100" indent="-342900">
              <a:buFont typeface="Wingdings" panose="05000000000000000000" pitchFamily="2" charset="2"/>
              <a:buChar char="p"/>
              <a:defRPr sz="2000"/>
            </a:lvl2pPr>
            <a:lvl3pPr marL="1143000" indent="-228600">
              <a:buFont typeface="Wingdings" panose="05000000000000000000" pitchFamily="2" charset="2"/>
              <a:buChar char="Ø"/>
              <a:defRPr sz="2000"/>
            </a:lvl3pPr>
            <a:lvl4pPr marL="1600200" indent="-228600">
              <a:buFont typeface="Wingdings" panose="05000000000000000000" pitchFamily="2" charset="2"/>
              <a:buChar char="ü"/>
              <a:defRPr sz="2000"/>
            </a:lvl4pPr>
            <a:lvl5pPr marL="2057400" indent="-2286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 anchor="b"/>
          <a:lstStyle>
            <a:lvl1pPr algn="ctr">
              <a:defRPr sz="3600"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8768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2412544"/>
            <a:ext cx="6858000" cy="2387600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9459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E6C31-EE7A-4411-A45C-DDF7D2352E4A}" type="datetimeFigureOut">
              <a:rPr lang="zh-CN" altLang="en-US" smtClean="0"/>
              <a:t>2017/11/25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3336"/>
            <a:ext cx="8128000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 smtClean="0">
                <a:sym typeface="Eurostile" charset="0"/>
              </a:rPr>
              <a:t>单击此处编辑母版标题样式</a:t>
            </a:r>
          </a:p>
        </p:txBody>
      </p:sp>
      <p:sp>
        <p:nvSpPr>
          <p:cNvPr id="8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3075" y="1994694"/>
            <a:ext cx="8128000" cy="415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 smtClean="0">
                <a:sym typeface="Eurostile" charset="0"/>
              </a:rPr>
              <a:t>单击此处编辑母版文本样式</a:t>
            </a:r>
          </a:p>
          <a:p>
            <a:pPr lvl="1"/>
            <a:r>
              <a:rPr lang="zh-CN" dirty="0" smtClean="0">
                <a:sym typeface="Eurostile" charset="0"/>
              </a:rPr>
              <a:t>二级</a:t>
            </a:r>
          </a:p>
          <a:p>
            <a:pPr lvl="2"/>
            <a:r>
              <a:rPr lang="zh-CN" dirty="0" smtClean="0">
                <a:sym typeface="Eurostile" charset="0"/>
              </a:rPr>
              <a:t>三级</a:t>
            </a:r>
          </a:p>
          <a:p>
            <a:pPr lvl="3"/>
            <a:r>
              <a:rPr lang="zh-CN" dirty="0" smtClean="0">
                <a:sym typeface="Eurostile" charset="0"/>
              </a:rPr>
              <a:t>四级</a:t>
            </a:r>
          </a:p>
          <a:p>
            <a:pPr lvl="4"/>
            <a:r>
              <a:rPr lang="zh-CN" dirty="0" smtClean="0">
                <a:sym typeface="Eurostile" charset="0"/>
              </a:rPr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42785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6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57407" y="2660688"/>
            <a:ext cx="6019597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SCRAPY_REDIS</a:t>
            </a:r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lang="zh-CN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8400" y="1371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02275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610269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dirty="0" smtClean="0"/>
              <a:t>Scrapy_redis</a:t>
            </a:r>
            <a:r>
              <a:rPr kumimoji="1" lang="zh-CN" altLang="en-US" dirty="0" smtClean="0"/>
              <a:t>使用</a:t>
            </a:r>
            <a:endParaRPr kumimoji="1" lang="zh-CN" altLang="en-US" sz="3600" dirty="0"/>
          </a:p>
        </p:txBody>
      </p:sp>
      <p:sp>
        <p:nvSpPr>
          <p:cNvPr id="8" name="文本框 7"/>
          <p:cNvSpPr txBox="1"/>
          <p:nvPr/>
        </p:nvSpPr>
        <p:spPr>
          <a:xfrm>
            <a:off x="1636646" y="1907743"/>
            <a:ext cx="6412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1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、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clone 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github scrapy-redis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源码文件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endParaRPr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	git 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clone https://github.com/rolando/scrapy-redis.git </a:t>
            </a: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2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、研究项目自带的三个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demo</a:t>
            </a: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	mv 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scrapy-redis/example-project ~/scrapyredis-project</a:t>
            </a:r>
            <a:endParaRPr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531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610269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Scrapy_redis</a:t>
            </a:r>
            <a:r>
              <a:rPr lang="zh-CN" altLang="en-US" dirty="0" smtClean="0"/>
              <a:t>之</a:t>
            </a:r>
            <a:r>
              <a:rPr lang="en-US" altLang="zh-CN" dirty="0" smtClean="0"/>
              <a:t>domz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438" y="1556161"/>
            <a:ext cx="6943060" cy="445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5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610269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Scrapy_redis</a:t>
            </a:r>
            <a:r>
              <a:rPr lang="zh-CN" altLang="en-US" dirty="0" smtClean="0"/>
              <a:t>之</a:t>
            </a:r>
            <a:r>
              <a:rPr lang="en-US" altLang="zh-CN" dirty="0" smtClean="0"/>
              <a:t>domz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622" y="1526718"/>
            <a:ext cx="7761767" cy="457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895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610269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Scrapy_redis</a:t>
            </a:r>
            <a:r>
              <a:rPr lang="zh-CN" altLang="en-US" dirty="0" smtClean="0"/>
              <a:t>之</a:t>
            </a:r>
            <a:r>
              <a:rPr lang="en-US" altLang="zh-CN" dirty="0" smtClean="0"/>
              <a:t>domz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833977" y="1661497"/>
            <a:ext cx="5901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我们执行</a:t>
            </a:r>
            <a:r>
              <a:rPr kumimoji="1"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domz</a:t>
            </a:r>
            <a:r>
              <a:rPr kumimoji="1"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的爬虫，会发现</a:t>
            </a:r>
            <a:r>
              <a:rPr kumimoji="1"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redis</a:t>
            </a:r>
            <a:r>
              <a:rPr kumimoji="1"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中多了一下三个键：</a:t>
            </a:r>
            <a:endParaRPr kumimoji="1" lang="zh-CN" altLang="en-US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691116" y="2459513"/>
            <a:ext cx="8452884" cy="3912175"/>
            <a:chOff x="691116" y="2459513"/>
            <a:chExt cx="8452884" cy="391217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5623" y="2459513"/>
              <a:ext cx="2700079" cy="1051979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85758" y="2533378"/>
              <a:ext cx="4658242" cy="904247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63065" y="4490311"/>
              <a:ext cx="4880935" cy="145033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6812" y="4620055"/>
              <a:ext cx="3017700" cy="838855"/>
            </a:xfrm>
            <a:prstGeom prst="rect">
              <a:avLst/>
            </a:prstGeom>
          </p:spPr>
        </p:pic>
        <p:cxnSp>
          <p:nvCxnSpPr>
            <p:cNvPr id="10" name="直线箭头连接符 9"/>
            <p:cNvCxnSpPr/>
            <p:nvPr/>
          </p:nvCxnSpPr>
          <p:spPr>
            <a:xfrm flipV="1">
              <a:off x="3253563" y="2838893"/>
              <a:ext cx="1232195" cy="106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直线箭头连接符 10"/>
            <p:cNvCxnSpPr/>
            <p:nvPr/>
          </p:nvCxnSpPr>
          <p:spPr>
            <a:xfrm>
              <a:off x="3253563" y="3160358"/>
              <a:ext cx="1232195" cy="13517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直线箭头连接符 12"/>
            <p:cNvCxnSpPr/>
            <p:nvPr/>
          </p:nvCxnSpPr>
          <p:spPr>
            <a:xfrm flipH="1">
              <a:off x="1807535" y="3471190"/>
              <a:ext cx="251003" cy="119650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4485757" y="3440748"/>
              <a:ext cx="4562549" cy="523220"/>
            </a:xfrm>
            <a:prstGeom prst="rect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en-US" altLang="zh-CN" sz="1400" dirty="0" smtClean="0">
                  <a:latin typeface="PingFang SC" charset="-122"/>
                  <a:ea typeface="PingFang SC" charset="-122"/>
                  <a:cs typeface="PingFang SC" charset="-122"/>
                </a:rPr>
                <a:t>Scheduler</a:t>
              </a:r>
              <a:r>
                <a:rPr kumimoji="1" lang="zh-CN" altLang="en-US" sz="1400" smtClean="0">
                  <a:latin typeface="PingFang SC" charset="-122"/>
                  <a:ea typeface="PingFang SC" charset="-122"/>
                  <a:cs typeface="PingFang SC" charset="-122"/>
                </a:rPr>
                <a:t>队列，存放的待请求的</a:t>
              </a:r>
              <a:r>
                <a:rPr kumimoji="1" lang="en-US" altLang="zh-CN" sz="1400" dirty="0" smtClean="0">
                  <a:latin typeface="PingFang SC" charset="-122"/>
                  <a:ea typeface="PingFang SC" charset="-122"/>
                  <a:cs typeface="PingFang SC" charset="-122"/>
                </a:rPr>
                <a:t>request</a:t>
              </a:r>
              <a:r>
                <a:rPr kumimoji="1" lang="zh-CN" altLang="en-US" sz="1400" smtClean="0">
                  <a:latin typeface="PingFang SC" charset="-122"/>
                  <a:ea typeface="PingFang SC" charset="-122"/>
                  <a:cs typeface="PingFang SC" charset="-122"/>
                </a:rPr>
                <a:t>对象，获取的过程是</a:t>
              </a:r>
              <a:r>
                <a:rPr kumimoji="1" lang="en-US" altLang="zh-CN" sz="1400" dirty="0" smtClean="0">
                  <a:latin typeface="PingFang SC" charset="-122"/>
                  <a:ea typeface="PingFang SC" charset="-122"/>
                  <a:cs typeface="PingFang SC" charset="-122"/>
                </a:rPr>
                <a:t>pop</a:t>
              </a:r>
              <a:r>
                <a:rPr kumimoji="1" lang="zh-CN" altLang="en-US" sz="1400" smtClean="0">
                  <a:latin typeface="PingFang SC" charset="-122"/>
                  <a:ea typeface="PingFang SC" charset="-122"/>
                  <a:cs typeface="PingFang SC" charset="-122"/>
                </a:rPr>
                <a:t>操作，即获取一个会去除一个</a:t>
              </a:r>
              <a:endParaRPr kumimoji="1" lang="zh-CN" altLang="en-US" sz="1400">
                <a:latin typeface="PingFang SC" charset="-122"/>
                <a:ea typeface="PingFang SC" charset="-122"/>
                <a:cs typeface="PingFang SC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485758" y="2459513"/>
              <a:ext cx="4562549" cy="978112"/>
            </a:xfrm>
            <a:prstGeom prst="rect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endParaRPr kumimoji="1" lang="zh-CN" altLang="en-US">
                <a:solidFill>
                  <a:schemeClr val="tx1">
                    <a:alpha val="0"/>
                  </a:schemeClr>
                </a:solidFill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263065" y="4512137"/>
              <a:ext cx="4785241" cy="131450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kumimoji="1"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263065" y="5848468"/>
              <a:ext cx="4785241" cy="52322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zh-CN" altLang="en-US" sz="1400" dirty="0" smtClean="0">
                  <a:latin typeface="PingFang SC" charset="-122"/>
                  <a:ea typeface="PingFang SC" charset="-122"/>
                  <a:cs typeface="PingFang SC" charset="-122"/>
                </a:rPr>
                <a:t>指纹集合，存放的是已经进入</a:t>
              </a:r>
              <a:r>
                <a:rPr kumimoji="1" lang="en-US" altLang="zh-CN" sz="1400" dirty="0" smtClean="0">
                  <a:latin typeface="PingFang SC" charset="-122"/>
                  <a:ea typeface="PingFang SC" charset="-122"/>
                  <a:cs typeface="PingFang SC" charset="-122"/>
                </a:rPr>
                <a:t>scheduler</a:t>
              </a:r>
              <a:r>
                <a:rPr kumimoji="1" lang="zh-CN" altLang="en-US" sz="1400" dirty="0" smtClean="0">
                  <a:latin typeface="PingFang SC" charset="-122"/>
                  <a:ea typeface="PingFang SC" charset="-122"/>
                  <a:cs typeface="PingFang SC" charset="-122"/>
                </a:rPr>
                <a:t>队列的</a:t>
              </a:r>
              <a:r>
                <a:rPr kumimoji="1" lang="en-US" altLang="zh-CN" sz="1400" dirty="0" smtClean="0">
                  <a:latin typeface="PingFang SC" charset="-122"/>
                  <a:ea typeface="PingFang SC" charset="-122"/>
                  <a:cs typeface="PingFang SC" charset="-122"/>
                </a:rPr>
                <a:t>request</a:t>
              </a:r>
              <a:r>
                <a:rPr kumimoji="1" lang="zh-CN" altLang="en-US" sz="1400" dirty="0" smtClean="0">
                  <a:latin typeface="PingFang SC" charset="-122"/>
                  <a:ea typeface="PingFang SC" charset="-122"/>
                  <a:cs typeface="PingFang SC" charset="-122"/>
                </a:rPr>
                <a:t>对象的指纹，指纹</a:t>
              </a:r>
              <a:r>
                <a:rPr kumimoji="1" lang="zh-CN" altLang="en-US" sz="1400" dirty="0" smtClean="0">
                  <a:solidFill>
                    <a:srgbClr val="FF0000"/>
                  </a:solidFill>
                  <a:latin typeface="PingFang SC" charset="-122"/>
                  <a:ea typeface="PingFang SC" charset="-122"/>
                  <a:cs typeface="PingFang SC" charset="-122"/>
                </a:rPr>
                <a:t>默认</a:t>
              </a:r>
              <a:r>
                <a:rPr kumimoji="1" lang="zh-CN" altLang="en-US" sz="1400" dirty="0" smtClean="0">
                  <a:latin typeface="PingFang SC" charset="-122"/>
                  <a:ea typeface="PingFang SC" charset="-122"/>
                  <a:cs typeface="PingFang SC" charset="-122"/>
                </a:rPr>
                <a:t>由请求方法，</a:t>
              </a:r>
              <a:r>
                <a:rPr kumimoji="1" lang="en-US" altLang="zh-CN" sz="1400" dirty="0" smtClean="0">
                  <a:latin typeface="PingFang SC" charset="-122"/>
                  <a:ea typeface="PingFang SC" charset="-122"/>
                  <a:cs typeface="PingFang SC" charset="-122"/>
                </a:rPr>
                <a:t>url</a:t>
              </a:r>
              <a:r>
                <a:rPr kumimoji="1" lang="zh-CN" altLang="en-US" sz="1400" dirty="0" smtClean="0">
                  <a:latin typeface="PingFang SC" charset="-122"/>
                  <a:ea typeface="PingFang SC" charset="-122"/>
                  <a:cs typeface="PingFang SC" charset="-122"/>
                </a:rPr>
                <a:t>和请求体组成</a:t>
              </a:r>
              <a:endParaRPr kumimoji="1" lang="zh-CN" altLang="en-US" sz="1400" dirty="0">
                <a:latin typeface="PingFang SC" charset="-122"/>
                <a:ea typeface="PingFang SC" charset="-122"/>
                <a:cs typeface="PingFang SC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91116" y="4620055"/>
              <a:ext cx="3093396" cy="818696"/>
            </a:xfrm>
            <a:prstGeom prst="rect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endParaRPr kumimoji="1" lang="zh-CN" altLang="en-US">
                <a:solidFill>
                  <a:schemeClr val="dk1">
                    <a:alpha val="0"/>
                  </a:schemeClr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691116" y="5458910"/>
              <a:ext cx="3093396" cy="73866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zh-CN" altLang="en-US" sz="1400" dirty="0" smtClean="0">
                  <a:latin typeface="PingFang SC" charset="-122"/>
                  <a:ea typeface="PingFang SC" charset="-122"/>
                  <a:cs typeface="PingFang SC" charset="-122"/>
                </a:rPr>
                <a:t>存放的获取到的</a:t>
              </a:r>
              <a:r>
                <a:rPr kumimoji="1" lang="en-US" altLang="zh-CN" sz="1400" dirty="0" smtClean="0">
                  <a:latin typeface="PingFang SC" charset="-122"/>
                  <a:ea typeface="PingFang SC" charset="-122"/>
                  <a:cs typeface="PingFang SC" charset="-122"/>
                </a:rPr>
                <a:t>item</a:t>
              </a:r>
              <a:r>
                <a:rPr kumimoji="1" lang="zh-CN" altLang="en-US" sz="1400" dirty="0" smtClean="0">
                  <a:latin typeface="PingFang SC" charset="-122"/>
                  <a:ea typeface="PingFang SC" charset="-122"/>
                  <a:cs typeface="PingFang SC" charset="-122"/>
                </a:rPr>
                <a:t>信息，在</a:t>
              </a:r>
              <a:r>
                <a:rPr kumimoji="1" lang="en-US" altLang="zh-CN" sz="1400" dirty="0" smtClean="0">
                  <a:latin typeface="PingFang SC" charset="-122"/>
                  <a:ea typeface="PingFang SC" charset="-122"/>
                  <a:cs typeface="PingFang SC" charset="-122"/>
                </a:rPr>
                <a:t>pipeline</a:t>
              </a:r>
              <a:r>
                <a:rPr kumimoji="1" lang="zh-CN" altLang="en-US" sz="1400" dirty="0" smtClean="0">
                  <a:latin typeface="PingFang SC" charset="-122"/>
                  <a:ea typeface="PingFang SC" charset="-122"/>
                  <a:cs typeface="PingFang SC" charset="-122"/>
                </a:rPr>
                <a:t>中开启</a:t>
              </a:r>
              <a:r>
                <a:rPr lang="en-US" altLang="zh-CN" sz="1400" dirty="0" smtClean="0">
                  <a:latin typeface="PingFang SC" charset="-122"/>
                  <a:ea typeface="PingFang SC" charset="-122"/>
                  <a:cs typeface="PingFang SC" charset="-122"/>
                </a:rPr>
                <a:t>RedisPipeline</a:t>
              </a:r>
              <a:r>
                <a:rPr lang="zh-CN" altLang="en-US" sz="1400" dirty="0" smtClean="0">
                  <a:latin typeface="PingFang SC" charset="-122"/>
                  <a:ea typeface="PingFang SC" charset="-122"/>
                  <a:cs typeface="PingFang SC" charset="-122"/>
                </a:rPr>
                <a:t>才会存入</a:t>
              </a:r>
              <a:endParaRPr kumimoji="1" lang="zh-CN" altLang="en-US" sz="1400" dirty="0">
                <a:latin typeface="PingFang SC" charset="-122"/>
                <a:ea typeface="PingFang SC" charset="-122"/>
                <a:cs typeface="PingFang SC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49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610269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Scrapy_redis</a:t>
            </a:r>
            <a:r>
              <a:rPr lang="zh-CN" altLang="en-US" dirty="0" smtClean="0"/>
              <a:t>之</a:t>
            </a:r>
            <a:r>
              <a:rPr lang="en-US" altLang="zh-CN" dirty="0" smtClean="0"/>
              <a:t>domz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2320216" y="2203758"/>
            <a:ext cx="4503568" cy="798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我们可以尝试在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setting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中关闭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redispipeline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观察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redis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中三个键的存储数据量的变化</a:t>
            </a:r>
            <a:endParaRPr kumimoji="1" lang="zh-CN" altLang="en-US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216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610269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Scrapy_redis</a:t>
            </a:r>
            <a:r>
              <a:rPr lang="zh-CN" altLang="en-US" dirty="0" smtClean="0"/>
              <a:t>之</a:t>
            </a:r>
            <a:r>
              <a:rPr lang="en-US" altLang="zh-CN" dirty="0" smtClean="0"/>
              <a:t>domz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1606676" y="1778455"/>
            <a:ext cx="62295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变化结果：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	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dmoz:requests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有变化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变多或者变少或者不变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	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dmoz:dupefilter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变多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	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dmoz:items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不变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变化结果分析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:</a:t>
            </a:r>
          </a:p>
          <a:p>
            <a:pPr>
              <a:lnSpc>
                <a:spcPct val="150000"/>
              </a:lnSpc>
            </a:pP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	</a:t>
            </a:r>
            <a:r>
              <a:rPr kumimoji="1" lang="en-US" altLang="zh-CN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redispipeline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中仅仅实现了</a:t>
            </a:r>
            <a:r>
              <a:rPr kumimoji="1" lang="en-US" altLang="zh-CN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item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数据存储到</a:t>
            </a:r>
            <a:r>
              <a:rPr kumimoji="1" lang="en-US" altLang="zh-CN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redis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的过程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，我们可以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新建一个</a:t>
            </a:r>
            <a:r>
              <a:rPr kumimoji="1" lang="en-US" altLang="zh-CN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pipeline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（或者修改默认的</a:t>
            </a:r>
            <a:r>
              <a:rPr lang="en-US" altLang="zh-CN" sz="1600" dirty="0" smtClean="0"/>
              <a:t>ExamplePipeline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），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让数据存储到任意地方</a:t>
            </a:r>
            <a:endParaRPr kumimoji="1" lang="en-US" altLang="zh-CN" sz="1600" dirty="0" smtClean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173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610269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Scrapy_redis</a:t>
            </a:r>
            <a:r>
              <a:rPr lang="zh-CN" altLang="en-US" dirty="0" smtClean="0"/>
              <a:t>之</a:t>
            </a:r>
            <a:r>
              <a:rPr lang="en-US" altLang="zh-CN" dirty="0" smtClean="0"/>
              <a:t>domz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1536984" y="2522734"/>
            <a:ext cx="6070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那么问题来了：以上的这些功能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scrapy_redis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都是如何实现的呢？</a:t>
            </a:r>
            <a:endParaRPr kumimoji="1" lang="en-US" altLang="zh-CN" sz="1600" dirty="0" smtClean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249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610269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Scrapy_redis</a:t>
            </a:r>
            <a:r>
              <a:rPr lang="zh-CN" altLang="en-US" dirty="0" smtClean="0"/>
              <a:t>之</a:t>
            </a:r>
            <a:r>
              <a:rPr lang="en-US" altLang="zh-CN" dirty="0" smtClean="0"/>
              <a:t>RedisPipeline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098" y="1818167"/>
            <a:ext cx="7287642" cy="206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4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610269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Scrapy_redis</a:t>
            </a:r>
            <a:r>
              <a:rPr lang="zh-CN" altLang="en-US" dirty="0" smtClean="0"/>
              <a:t>之</a:t>
            </a:r>
            <a:r>
              <a:rPr lang="en-US" altLang="zh-CN" dirty="0" smtClean="0"/>
              <a:t>RFPDupeFilter</a:t>
            </a:r>
            <a:endParaRPr lang="en-US" altLang="zh-CN" dirty="0"/>
          </a:p>
        </p:txBody>
      </p:sp>
      <p:grpSp>
        <p:nvGrpSpPr>
          <p:cNvPr id="25" name="组 24"/>
          <p:cNvGrpSpPr/>
          <p:nvPr/>
        </p:nvGrpSpPr>
        <p:grpSpPr>
          <a:xfrm>
            <a:off x="1456350" y="1427560"/>
            <a:ext cx="6231299" cy="4813751"/>
            <a:chOff x="1573619" y="1555151"/>
            <a:chExt cx="6231299" cy="481375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9312" y="1555151"/>
              <a:ext cx="6135606" cy="4813751"/>
            </a:xfrm>
            <a:prstGeom prst="rect">
              <a:avLst/>
            </a:prstGeom>
          </p:spPr>
        </p:pic>
        <p:cxnSp>
          <p:nvCxnSpPr>
            <p:cNvPr id="6" name="肘形连接符 5"/>
            <p:cNvCxnSpPr/>
            <p:nvPr/>
          </p:nvCxnSpPr>
          <p:spPr>
            <a:xfrm rot="5400000">
              <a:off x="1509828" y="2041451"/>
              <a:ext cx="637950" cy="318981"/>
            </a:xfrm>
            <a:prstGeom prst="bentConnector3">
              <a:avLst>
                <a:gd name="adj1" fmla="val 1666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肘形连接符 17"/>
            <p:cNvCxnSpPr/>
            <p:nvPr/>
          </p:nvCxnSpPr>
          <p:spPr>
            <a:xfrm rot="5400000">
              <a:off x="1509827" y="2775098"/>
              <a:ext cx="542260" cy="414676"/>
            </a:xfrm>
            <a:prstGeom prst="bentConnector3">
              <a:avLst>
                <a:gd name="adj1" fmla="val 98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732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610269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Scrapy_redis</a:t>
            </a:r>
            <a:r>
              <a:rPr lang="zh-CN" altLang="en-US" dirty="0" smtClean="0"/>
              <a:t>之</a:t>
            </a:r>
            <a:r>
              <a:rPr lang="en-US" altLang="zh-CN" dirty="0" smtClean="0"/>
              <a:t>Scheduler</a:t>
            </a:r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252" y="1626781"/>
            <a:ext cx="7782302" cy="385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48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737860"/>
          </a:xfrm>
        </p:spPr>
        <p:txBody>
          <a:bodyPr>
            <a:normAutofit/>
          </a:bodyPr>
          <a:lstStyle/>
          <a:p>
            <a:r>
              <a:rPr kumimoji="1" lang="zh-CN" altLang="en-US" sz="4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第</a:t>
            </a:r>
            <a:r>
              <a:rPr kumimoji="1" lang="zh-CN" altLang="en-US" sz="4000" dirty="0" smtClean="0"/>
              <a:t>六</a:t>
            </a:r>
            <a:r>
              <a:rPr kumimoji="1" lang="zh-CN" altLang="en-US" sz="4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部分课程概要</a:t>
            </a:r>
            <a:endParaRPr kumimoji="1" lang="zh-CN" altLang="en-US" sz="40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40976" y="1960315"/>
            <a:ext cx="417774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 smtClean="0">
                <a:latin typeface="PingFang SC" charset="-122"/>
                <a:ea typeface="PingFang SC" charset="-122"/>
                <a:cs typeface="PingFang SC" charset="-122"/>
              </a:rPr>
              <a:t>Scrapy_redis</a:t>
            </a:r>
            <a:r>
              <a:rPr kumimoji="1" lang="zh-CN" altLang="en-US" sz="2400" dirty="0" smtClean="0">
                <a:latin typeface="PingFang SC" charset="-122"/>
                <a:ea typeface="PingFang SC" charset="-122"/>
                <a:cs typeface="PingFang SC" charset="-122"/>
              </a:rPr>
              <a:t>的基础概念 </a:t>
            </a:r>
            <a:endParaRPr kumimoji="1" lang="en-US" altLang="zh-CN" sz="2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 smtClean="0">
                <a:latin typeface="PingFang SC" charset="-122"/>
                <a:ea typeface="PingFang SC" charset="-122"/>
                <a:cs typeface="PingFang SC" charset="-122"/>
              </a:rPr>
              <a:t>Scrapy_redis</a:t>
            </a:r>
            <a:r>
              <a:rPr kumimoji="1" lang="zh-CN" altLang="en-US" sz="2400" dirty="0" smtClean="0">
                <a:latin typeface="PingFang SC" charset="-122"/>
                <a:ea typeface="PingFang SC" charset="-122"/>
                <a:cs typeface="PingFang SC" charset="-122"/>
              </a:rPr>
              <a:t>的流程</a:t>
            </a:r>
            <a:endParaRPr kumimoji="1" lang="en-US" altLang="zh-CN" sz="24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24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Scrapy_redis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的使用</a:t>
            </a:r>
            <a:endParaRPr kumimoji="1" lang="en-US" altLang="zh-CN" sz="2400" dirty="0" smtClean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04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610269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Scrapy_redis</a:t>
            </a:r>
            <a:r>
              <a:rPr lang="zh-CN" altLang="en-US" dirty="0" smtClean="0"/>
              <a:t>之</a:t>
            </a:r>
            <a:r>
              <a:rPr lang="en-US" altLang="zh-CN" dirty="0" smtClean="0"/>
              <a:t>dmoz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1605516" y="1945758"/>
            <a:ext cx="5932967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通过以上知识点的学习，我们会发现：</a:t>
            </a:r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	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domz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相比于之前的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spider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多了</a:t>
            </a:r>
            <a:r>
              <a:rPr kumimoji="1" lang="zh-CN" altLang="en-US" sz="14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持久化和</a:t>
            </a:r>
            <a:r>
              <a:rPr kumimoji="1" lang="en-US" altLang="zh-CN" sz="14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request</a:t>
            </a:r>
            <a:r>
              <a:rPr kumimoji="1" lang="zh-CN" altLang="en-US" sz="14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去重的功能</a:t>
            </a:r>
            <a:endParaRPr kumimoji="1" lang="en-US" altLang="zh-CN" sz="14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	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在之后的爬虫中，我们可以模仿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domz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的用法，使用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scrapy_redis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实现相同的功能</a:t>
            </a:r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1400" dirty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注意：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setting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中的配置都是可以自己设定的，意味着我们的可以</a:t>
            </a:r>
            <a:r>
              <a:rPr kumimoji="1" lang="zh-CN" altLang="en-US" sz="14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重写去重和调度器的方法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，包括是否要把数据存储到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redis(</a:t>
            </a:r>
            <a:r>
              <a:rPr kumimoji="1" lang="en-US" altLang="zh-CN" sz="14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pipeline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11084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610269"/>
          </a:xfrm>
        </p:spPr>
        <p:txBody>
          <a:bodyPr>
            <a:normAutofit fontScale="90000"/>
          </a:bodyPr>
          <a:lstStyle/>
          <a:p>
            <a:r>
              <a:rPr lang="zh-CN" altLang="en-US" smtClean="0"/>
              <a:t>动手练习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1495932" y="2053913"/>
            <a:ext cx="67027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需求：抓取京东图书的信息</a:t>
            </a:r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目标：抓取京东图书包含图书的名字、封面图片地址、图书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url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地址、作者、出版社、出版时间、价格、图书所属大分类、图书所属小的分类、分类的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url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地址</a:t>
            </a:r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url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：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https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://book.jd.com/booksort.html</a:t>
            </a:r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424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610269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Scrapy_redis</a:t>
            </a:r>
            <a:r>
              <a:rPr lang="zh-CN" altLang="en-US" dirty="0" smtClean="0"/>
              <a:t>之</a:t>
            </a:r>
            <a:r>
              <a:rPr lang="en-US" altLang="zh-CN" dirty="0"/>
              <a:t>RedisSpider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35" y="1818303"/>
            <a:ext cx="8367252" cy="346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610269"/>
          </a:xfrm>
        </p:spPr>
        <p:txBody>
          <a:bodyPr>
            <a:normAutofit fontScale="90000"/>
          </a:bodyPr>
          <a:lstStyle/>
          <a:p>
            <a:r>
              <a:rPr lang="zh-CN" altLang="en-US" smtClean="0"/>
              <a:t>动手练习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1495932" y="2053913"/>
            <a:ext cx="67027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需求：抓取当当图书的信息</a:t>
            </a:r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目标：抓取当当图书又有图书的名字、封面图片地址、图书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url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地址、作者、出版社、出版时间、价格、图书所属大分类、图书所属小的分类、分类的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url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地址</a:t>
            </a:r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url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：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http://book.dangdang.com/</a:t>
            </a:r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488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610269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Scrapy_redis</a:t>
            </a:r>
            <a:r>
              <a:rPr lang="zh-CN" altLang="en-US" dirty="0" smtClean="0"/>
              <a:t>之</a:t>
            </a:r>
            <a:r>
              <a:rPr lang="en-US" altLang="zh-CN" dirty="0"/>
              <a:t>RedisCrawlSpider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0694" y="1557908"/>
            <a:ext cx="6062611" cy="459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17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610269"/>
          </a:xfrm>
        </p:spPr>
        <p:txBody>
          <a:bodyPr>
            <a:normAutofit fontScale="90000"/>
          </a:bodyPr>
          <a:lstStyle/>
          <a:p>
            <a:r>
              <a:rPr lang="zh-CN" altLang="en-US" smtClean="0"/>
              <a:t>动手练习</a:t>
            </a:r>
            <a:endParaRPr lang="en-US" altLang="zh-CN" dirty="0"/>
          </a:p>
        </p:txBody>
      </p:sp>
      <p:sp>
        <p:nvSpPr>
          <p:cNvPr id="2" name="文本框 1"/>
          <p:cNvSpPr txBox="1"/>
          <p:nvPr/>
        </p:nvSpPr>
        <p:spPr>
          <a:xfrm>
            <a:off x="1274706" y="1837603"/>
            <a:ext cx="73039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需求：抓取亚马逊图书的信息</a:t>
            </a:r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目标：抓取亚马逊图书又有图书的名字、封面图片地址、图书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url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地址、作者、出版社、出版时间、价格、图书所属大分类、图书所属小的分类、分类的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url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地址</a:t>
            </a:r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url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：</a:t>
            </a:r>
            <a:r>
              <a:rPr kumimoji="1" lang="en-US" altLang="zh-CN" sz="1050" dirty="0">
                <a:latin typeface="PingFang SC" charset="-122"/>
                <a:ea typeface="PingFang SC" charset="-122"/>
                <a:cs typeface="PingFang SC" charset="-122"/>
              </a:rPr>
              <a:t>https://www.amazon.cn/%E5%9B%BE%E4%B9%A6/b/ref=sd_allcat_books_l1?ie=UTF8&amp;node=658390051</a:t>
            </a:r>
            <a:endParaRPr kumimoji="1" lang="en-US" altLang="zh-CN" sz="105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645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Crontab</a:t>
            </a:r>
            <a:r>
              <a:rPr kumimoji="1" lang="zh-CN" altLang="en-US" dirty="0" smtClean="0"/>
              <a:t>爬虫定时执行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347" y="1659283"/>
            <a:ext cx="6725265" cy="411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3462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98476" y="614560"/>
            <a:ext cx="8128000" cy="715579"/>
          </a:xfrm>
        </p:spPr>
        <p:txBody>
          <a:bodyPr/>
          <a:lstStyle/>
          <a:p>
            <a:r>
              <a:rPr kumimoji="1" lang="en-US" altLang="zh-CN" dirty="0" err="1" smtClean="0"/>
              <a:t>Crontab</a:t>
            </a:r>
            <a:r>
              <a:rPr kumimoji="1" lang="zh-CN" altLang="en-US" dirty="0" smtClean="0"/>
              <a:t>爬虫定时执行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759" y="1697138"/>
            <a:ext cx="6715432" cy="4501827"/>
          </a:xfrm>
          <a:prstGeom prst="rect">
            <a:avLst/>
          </a:prstGeom>
        </p:spPr>
      </p:pic>
      <p:cxnSp>
        <p:nvCxnSpPr>
          <p:cNvPr id="7" name="肘形连接符 6"/>
          <p:cNvCxnSpPr/>
          <p:nvPr/>
        </p:nvCxnSpPr>
        <p:spPr>
          <a:xfrm flipV="1">
            <a:off x="2408903" y="3254477"/>
            <a:ext cx="2880852" cy="693574"/>
          </a:xfrm>
          <a:prstGeom prst="bent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289755" y="3095359"/>
            <a:ext cx="2630436" cy="276999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latin typeface="PingFang SC" charset="-122"/>
                <a:ea typeface="PingFang SC" charset="-122"/>
                <a:cs typeface="PingFang SC" charset="-122"/>
              </a:rPr>
              <a:t>使用</a:t>
            </a:r>
            <a:r>
              <a:rPr kumimoji="1" lang="en-US" altLang="zh-CN" sz="1200" dirty="0" smtClean="0">
                <a:latin typeface="PingFang SC" charset="-122"/>
                <a:ea typeface="PingFang SC" charset="-122"/>
                <a:cs typeface="PingFang SC" charset="-122"/>
              </a:rPr>
              <a:t>/bin/</a:t>
            </a:r>
            <a:r>
              <a:rPr kumimoji="1" lang="en-US" altLang="zh-CN" sz="1200" dirty="0" err="1" smtClean="0">
                <a:latin typeface="PingFang SC" charset="-122"/>
                <a:ea typeface="PingFang SC" charset="-122"/>
                <a:cs typeface="PingFang SC" charset="-122"/>
              </a:rPr>
              <a:t>sh</a:t>
            </a:r>
            <a:r>
              <a:rPr kumimoji="1" lang="zh-CN" altLang="en-US" sz="1200" dirty="0" smtClean="0">
                <a:latin typeface="PingFang SC" charset="-122"/>
                <a:ea typeface="PingFang SC" charset="-122"/>
                <a:cs typeface="PingFang SC" charset="-122"/>
              </a:rPr>
              <a:t>来执行下面的内容</a:t>
            </a:r>
            <a:endParaRPr kumimoji="1" lang="zh-CN" altLang="en-US" sz="1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cxnSp>
        <p:nvCxnSpPr>
          <p:cNvPr id="9" name="肘形连接符 8"/>
          <p:cNvCxnSpPr/>
          <p:nvPr/>
        </p:nvCxnSpPr>
        <p:spPr>
          <a:xfrm>
            <a:off x="3436374" y="4572157"/>
            <a:ext cx="1126101" cy="206320"/>
          </a:xfrm>
          <a:prstGeom prst="bent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179295" y="3767238"/>
            <a:ext cx="2740896" cy="461665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>
                <a:latin typeface="PingFang SC" charset="-122"/>
                <a:ea typeface="PingFang SC" charset="-122"/>
                <a:cs typeface="PingFang SC" charset="-122"/>
              </a:rPr>
              <a:t>cd</a:t>
            </a:r>
            <a:r>
              <a:rPr kumimoji="1" lang="zh-CN" altLang="en-US" sz="1200" dirty="0" smtClean="0">
                <a:latin typeface="PingFang SC" charset="-122"/>
                <a:ea typeface="PingFang SC" charset="-122"/>
                <a:cs typeface="PingFang SC" charset="-122"/>
              </a:rPr>
              <a:t>到当前目录</a:t>
            </a:r>
            <a:r>
              <a:rPr kumimoji="1" lang="en-US" altLang="zh-CN" sz="1200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1" lang="zh-CN" altLang="en-US" sz="1200" dirty="0" smtClean="0">
                <a:latin typeface="PingFang SC" charset="-122"/>
                <a:ea typeface="PingFang SC" charset="-122"/>
                <a:cs typeface="PingFang SC" charset="-122"/>
              </a:rPr>
              <a:t>失败则退出</a:t>
            </a:r>
            <a:r>
              <a:rPr kumimoji="1" lang="en-US" altLang="zh-CN" sz="1200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1" lang="en-US" altLang="zh-CN" sz="1200" dirty="0" err="1" smtClean="0">
                <a:latin typeface="PingFang SC" charset="-122"/>
                <a:ea typeface="PingFang SC" charset="-122"/>
                <a:cs typeface="PingFang SC" charset="-122"/>
              </a:rPr>
              <a:t>dirname</a:t>
            </a:r>
            <a:r>
              <a:rPr kumimoji="1" lang="zh-CN" altLang="en-US" sz="1200" dirty="0" smtClean="0">
                <a:latin typeface="PingFang SC" charset="-122"/>
                <a:ea typeface="PingFang SC" charset="-122"/>
                <a:cs typeface="PingFang SC" charset="-122"/>
              </a:rPr>
              <a:t>上面不是引号</a:t>
            </a:r>
            <a:endParaRPr kumimoji="1" lang="zh-CN" altLang="en-US" sz="1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cxnSp>
        <p:nvCxnSpPr>
          <p:cNvPr id="16" name="肘形连接符 15"/>
          <p:cNvCxnSpPr>
            <a:endCxn id="13" idx="1"/>
          </p:cNvCxnSpPr>
          <p:nvPr/>
        </p:nvCxnSpPr>
        <p:spPr>
          <a:xfrm flipV="1">
            <a:off x="4306529" y="3998071"/>
            <a:ext cx="872766" cy="174648"/>
          </a:xfrm>
          <a:prstGeom prst="bent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562475" y="4603192"/>
            <a:ext cx="3558970" cy="461665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latin typeface="PingFang SC" charset="-122"/>
                <a:ea typeface="PingFang SC" charset="-122"/>
                <a:cs typeface="PingFang SC" charset="-122"/>
              </a:rPr>
              <a:t>把屏幕输出的内容从定向到</a:t>
            </a:r>
            <a:r>
              <a:rPr kumimoji="1" lang="en-US" altLang="zh-CN" sz="1200" dirty="0" err="1" smtClean="0">
                <a:latin typeface="PingFang SC" charset="-122"/>
                <a:ea typeface="PingFang SC" charset="-122"/>
                <a:cs typeface="PingFang SC" charset="-122"/>
              </a:rPr>
              <a:t>run.log</a:t>
            </a:r>
            <a:r>
              <a:rPr kumimoji="1" lang="en-US" altLang="zh-CN" sz="1200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1" lang="zh-CN" altLang="en-US" sz="1200" dirty="0" smtClean="0">
                <a:latin typeface="PingFang SC" charset="-122"/>
                <a:ea typeface="PingFang SC" charset="-122"/>
                <a:cs typeface="PingFang SC" charset="-122"/>
              </a:rPr>
              <a:t>同时把标准错误作物标准输出一起输出到</a:t>
            </a:r>
            <a:r>
              <a:rPr kumimoji="1" lang="en-US" altLang="zh-CN" sz="1200" dirty="0" err="1" smtClean="0">
                <a:latin typeface="PingFang SC" charset="-122"/>
                <a:ea typeface="PingFang SC" charset="-122"/>
                <a:cs typeface="PingFang SC" charset="-122"/>
              </a:rPr>
              <a:t>run.log</a:t>
            </a:r>
            <a:endParaRPr kumimoji="1" lang="zh-CN" altLang="en-US" sz="1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302198" y="2208208"/>
            <a:ext cx="2621628" cy="338554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1600" dirty="0" err="1"/>
              <a:t>c</a:t>
            </a:r>
            <a:r>
              <a:rPr kumimoji="1" lang="en-US" altLang="zh-CN" sz="1600" dirty="0" err="1" smtClean="0"/>
              <a:t>hmod</a:t>
            </a:r>
            <a:r>
              <a:rPr kumimoji="1" lang="zh-CN" altLang="en-US" sz="1600" dirty="0" smtClean="0"/>
              <a:t> </a:t>
            </a:r>
            <a:r>
              <a:rPr kumimoji="1" lang="en-US" altLang="zh-CN" sz="1600" dirty="0" smtClean="0"/>
              <a:t>+x</a:t>
            </a:r>
            <a:r>
              <a:rPr kumimoji="1" lang="zh-CN" altLang="en-US" sz="1600" dirty="0" smtClean="0"/>
              <a:t>  </a:t>
            </a:r>
            <a:r>
              <a:rPr kumimoji="1" lang="en-US" altLang="zh-CN" sz="1600" dirty="0" err="1" smtClean="0"/>
              <a:t>myspider.sh</a:t>
            </a:r>
            <a:endParaRPr kumimoji="1" lang="zh-CN" altLang="en-US" sz="1600" dirty="0"/>
          </a:p>
        </p:txBody>
      </p:sp>
      <p:cxnSp>
        <p:nvCxnSpPr>
          <p:cNvPr id="21" name="肘形连接符 20"/>
          <p:cNvCxnSpPr>
            <a:endCxn id="20" idx="1"/>
          </p:cNvCxnSpPr>
          <p:nvPr/>
        </p:nvCxnSpPr>
        <p:spPr>
          <a:xfrm flipV="1">
            <a:off x="3944194" y="2377485"/>
            <a:ext cx="1358004" cy="44492"/>
          </a:xfrm>
          <a:prstGeom prst="bent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肘形连接符 22"/>
          <p:cNvCxnSpPr/>
          <p:nvPr/>
        </p:nvCxnSpPr>
        <p:spPr>
          <a:xfrm flipV="1">
            <a:off x="4163654" y="5495332"/>
            <a:ext cx="1138544" cy="302829"/>
          </a:xfrm>
          <a:prstGeom prst="bentConnector3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5289755" y="5221983"/>
            <a:ext cx="3558970" cy="461665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sz="1200" dirty="0" smtClean="0">
                <a:latin typeface="PingFang SC" charset="-122"/>
                <a:ea typeface="PingFang SC" charset="-122"/>
                <a:cs typeface="PingFang SC" charset="-122"/>
              </a:rPr>
              <a:t>把屏幕输出的内容从定向到</a:t>
            </a:r>
            <a:r>
              <a:rPr kumimoji="1" lang="en-US" altLang="zh-CN" sz="1200" dirty="0" err="1" smtClean="0">
                <a:latin typeface="PingFang SC" charset="-122"/>
                <a:ea typeface="PingFang SC" charset="-122"/>
                <a:cs typeface="PingFang SC" charset="-122"/>
              </a:rPr>
              <a:t>run.log</a:t>
            </a:r>
            <a:r>
              <a:rPr kumimoji="1" lang="en-US" altLang="zh-CN" sz="1200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kumimoji="1" lang="zh-CN" altLang="en-US" sz="1200" dirty="0" smtClean="0">
                <a:latin typeface="PingFang SC" charset="-122"/>
                <a:ea typeface="PingFang SC" charset="-122"/>
                <a:cs typeface="PingFang SC" charset="-122"/>
              </a:rPr>
              <a:t>同时把标准错误作物标准输出一起输出到</a:t>
            </a:r>
            <a:r>
              <a:rPr kumimoji="1" lang="en-US" altLang="zh-CN" sz="1200" dirty="0" err="1" smtClean="0">
                <a:latin typeface="PingFang SC" charset="-122"/>
                <a:ea typeface="PingFang SC" charset="-122"/>
                <a:cs typeface="PingFang SC" charset="-122"/>
              </a:rPr>
              <a:t>run.log</a:t>
            </a:r>
            <a:endParaRPr kumimoji="1" lang="zh-CN" altLang="en-US" sz="12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22036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82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835300" y="2121567"/>
            <a:ext cx="5841408" cy="151476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 smtClean="0"/>
              <a:t>Scrapy_redis</a:t>
            </a:r>
            <a:r>
              <a:rPr lang="zh-CN" altLang="en-US" sz="1800" dirty="0"/>
              <a:t> </a:t>
            </a:r>
            <a:r>
              <a:rPr lang="zh-CN" altLang="en-US" sz="1800" dirty="0" smtClean="0"/>
              <a:t>： </a:t>
            </a:r>
            <a:r>
              <a:rPr lang="en-US" altLang="zh-CN" sz="1800" dirty="0" smtClean="0"/>
              <a:t>Redis-based </a:t>
            </a:r>
            <a:r>
              <a:rPr lang="en-US" altLang="zh-CN" sz="1800" dirty="0"/>
              <a:t>components for Scrapy</a:t>
            </a:r>
            <a:r>
              <a:rPr lang="en-US" altLang="zh-CN" sz="1800" dirty="0" smtClean="0"/>
              <a:t>.</a:t>
            </a:r>
          </a:p>
          <a:p>
            <a:pPr marL="0" indent="0">
              <a:buNone/>
            </a:pPr>
            <a:endParaRPr lang="en-US" altLang="zh-CN" sz="18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lang="en-US" altLang="zh-CN" sz="1800" dirty="0" smtClean="0">
                <a:latin typeface="PingFang SC" charset="-122"/>
                <a:ea typeface="PingFang SC" charset="-122"/>
                <a:cs typeface="PingFang SC" charset="-122"/>
              </a:rPr>
              <a:t>Github</a:t>
            </a:r>
            <a:r>
              <a:rPr lang="zh-CN" altLang="en-US" sz="1800" dirty="0" smtClean="0">
                <a:latin typeface="PingFang SC" charset="-122"/>
                <a:ea typeface="PingFang SC" charset="-122"/>
                <a:cs typeface="PingFang SC" charset="-122"/>
              </a:rPr>
              <a:t>地址：</a:t>
            </a:r>
            <a:r>
              <a:rPr lang="en-US" altLang="zh-CN" sz="1800" dirty="0">
                <a:latin typeface="PingFang SC" charset="-122"/>
                <a:ea typeface="PingFang SC" charset="-122"/>
                <a:cs typeface="PingFang SC" charset="-122"/>
              </a:rPr>
              <a:t>https://github.com/rmax/scrapy-redis</a:t>
            </a:r>
            <a:endParaRPr lang="en-US" altLang="zh-CN" sz="180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669811"/>
          </a:xfrm>
        </p:spPr>
        <p:txBody>
          <a:bodyPr/>
          <a:lstStyle/>
          <a:p>
            <a:r>
              <a:rPr kumimoji="1" lang="zh-CN" altLang="en-US" dirty="0" smtClean="0"/>
              <a:t>什么是</a:t>
            </a:r>
            <a:r>
              <a:rPr kumimoji="1" lang="en-US" altLang="zh-CN" dirty="0" smtClean="0"/>
              <a:t>scrapy_redis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322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582129"/>
          </a:xfrm>
        </p:spPr>
        <p:txBody>
          <a:bodyPr/>
          <a:lstStyle/>
          <a:p>
            <a:r>
              <a:rPr kumimoji="1" lang="zh-CN" altLang="en-US" dirty="0" smtClean="0"/>
              <a:t>为什么要学习</a:t>
            </a:r>
            <a:r>
              <a:rPr kumimoji="1" lang="en-US" altLang="zh-CN" dirty="0" smtClean="0"/>
              <a:t>scrapy_redis</a:t>
            </a:r>
            <a:endParaRPr kumimoji="1"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1473716" y="2445490"/>
            <a:ext cx="6500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Scrapy_redis</a:t>
            </a:r>
            <a:r>
              <a:rPr kumimoji="1"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在</a:t>
            </a:r>
            <a:r>
              <a:rPr kumimoji="1"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scrapy</a:t>
            </a:r>
            <a:r>
              <a:rPr kumimoji="1"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的基础上实现了更多，更强大的功能，具体体现在：</a:t>
            </a:r>
            <a:r>
              <a:rPr kumimoji="1"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reqeust</a:t>
            </a:r>
            <a:r>
              <a:rPr kumimoji="1"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去重，爬虫持久化，和轻松实现分布式</a:t>
            </a:r>
            <a:endParaRPr kumimoji="1" lang="zh-CN" altLang="en-US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076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965785" y="2416069"/>
            <a:ext cx="5934206" cy="472491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那么，</a:t>
            </a:r>
            <a:r>
              <a:rPr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scrapy_redis</a:t>
            </a:r>
            <a:r>
              <a:rPr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是如何帮助我们抓取数据的呢</a:t>
            </a:r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？</a:t>
            </a:r>
            <a:endParaRPr lang="en-US" altLang="zh-CN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669811"/>
          </a:xfrm>
        </p:spPr>
        <p:txBody>
          <a:bodyPr/>
          <a:lstStyle/>
          <a:p>
            <a:r>
              <a:rPr kumimoji="1" lang="en-US" altLang="zh-CN" dirty="0" smtClean="0"/>
              <a:t>Scrapy_redis</a:t>
            </a:r>
            <a:r>
              <a:rPr kumimoji="1" lang="zh-CN" altLang="en-US" dirty="0" smtClean="0"/>
              <a:t>是工作流程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376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610269"/>
          </a:xfrm>
        </p:spPr>
        <p:txBody>
          <a:bodyPr>
            <a:normAutofit fontScale="90000"/>
          </a:bodyPr>
          <a:lstStyle/>
          <a:p>
            <a:r>
              <a:rPr kumimoji="1" lang="zh-CN" altLang="en-US" sz="3600" dirty="0" smtClean="0"/>
              <a:t>回顾</a:t>
            </a:r>
            <a:r>
              <a:rPr kumimoji="1" lang="en-US" altLang="zh-CN" sz="3600" dirty="0" smtClean="0"/>
              <a:t>scrapy</a:t>
            </a:r>
            <a:r>
              <a:rPr kumimoji="1" lang="zh-CN" altLang="en-US" sz="3600" dirty="0" smtClean="0"/>
              <a:t>的爬虫流程</a:t>
            </a:r>
            <a:endParaRPr kumimoji="1" lang="zh-CN" altLang="en-US" sz="3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977" y="1486668"/>
            <a:ext cx="7878871" cy="465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3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610269"/>
          </a:xfrm>
        </p:spPr>
        <p:txBody>
          <a:bodyPr>
            <a:normAutofit fontScale="90000"/>
          </a:bodyPr>
          <a:lstStyle/>
          <a:p>
            <a:r>
              <a:rPr kumimoji="1" lang="en-US" altLang="zh-CN" sz="3600" dirty="0" smtClean="0"/>
              <a:t>scrapy</a:t>
            </a:r>
            <a:r>
              <a:rPr kumimoji="1" lang="en-US" altLang="zh-CN" dirty="0" smtClean="0"/>
              <a:t>_redis</a:t>
            </a:r>
            <a:r>
              <a:rPr kumimoji="1" lang="zh-CN" altLang="en-US" sz="3600" dirty="0" smtClean="0"/>
              <a:t>的爬虫流程</a:t>
            </a:r>
            <a:endParaRPr kumimoji="1" lang="zh-CN" altLang="en-US" sz="3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066" y="1524209"/>
            <a:ext cx="5832954" cy="447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5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610269"/>
          </a:xfrm>
        </p:spPr>
        <p:txBody>
          <a:bodyPr>
            <a:normAutofit fontScale="90000"/>
          </a:bodyPr>
          <a:lstStyle/>
          <a:p>
            <a:r>
              <a:rPr kumimoji="1" lang="zh-CN" altLang="en-US" sz="3600" dirty="0" smtClean="0"/>
              <a:t>复习</a:t>
            </a:r>
            <a:r>
              <a:rPr kumimoji="1" lang="en-US" altLang="zh-CN" sz="3600" dirty="0" smtClean="0"/>
              <a:t>redis</a:t>
            </a:r>
            <a:r>
              <a:rPr kumimoji="1" lang="zh-CN" altLang="en-US" sz="3600" dirty="0" smtClean="0"/>
              <a:t>的使用</a:t>
            </a:r>
            <a:endParaRPr kumimoji="1" lang="zh-CN" altLang="en-US" sz="3600" dirty="0"/>
          </a:p>
        </p:txBody>
      </p:sp>
      <p:sp>
        <p:nvSpPr>
          <p:cNvPr id="6" name="文本框 5"/>
          <p:cNvSpPr txBox="1"/>
          <p:nvPr/>
        </p:nvSpPr>
        <p:spPr>
          <a:xfrm>
            <a:off x="1488558" y="6092456"/>
            <a:ext cx="5709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中文文档</a:t>
            </a:r>
            <a:r>
              <a:rPr kumimoji="1" lang="en-US" altLang="zh-CN" sz="1600" dirty="0" smtClean="0">
                <a:latin typeface="Source Code Pro" charset="0"/>
                <a:ea typeface="Source Code Pro" charset="0"/>
                <a:cs typeface="Source Code Pro" charset="0"/>
              </a:rPr>
              <a:t>	http</a:t>
            </a:r>
            <a:r>
              <a:rPr kumimoji="1" lang="en-US" altLang="zh-CN" sz="1600" dirty="0">
                <a:latin typeface="Source Code Pro" charset="0"/>
                <a:ea typeface="Source Code Pro" charset="0"/>
                <a:cs typeface="Source Code Pro" charset="0"/>
              </a:rPr>
              <a:t>://www.redis.cn/commands.html</a:t>
            </a:r>
            <a:endParaRPr kumimoji="1" lang="zh-CN" altLang="en-US" sz="1600" dirty="0">
              <a:latin typeface="Source Code Pro" charset="0"/>
              <a:ea typeface="Source Code Pro" charset="0"/>
              <a:cs typeface="Source Code Pro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413" y="1232905"/>
            <a:ext cx="5658107" cy="478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5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610269"/>
          </a:xfrm>
        </p:spPr>
        <p:txBody>
          <a:bodyPr>
            <a:normAutofit fontScale="90000"/>
          </a:bodyPr>
          <a:lstStyle/>
          <a:p>
            <a:r>
              <a:rPr kumimoji="1" lang="zh-CN" altLang="en-US" sz="3600" dirty="0" smtClean="0"/>
              <a:t>复习</a:t>
            </a:r>
            <a:r>
              <a:rPr kumimoji="1" lang="en-US" altLang="zh-CN" sz="3600" dirty="0" smtClean="0"/>
              <a:t>redis</a:t>
            </a:r>
            <a:r>
              <a:rPr kumimoji="1" lang="zh-CN" altLang="en-US" sz="3600" dirty="0" smtClean="0"/>
              <a:t>的使用</a:t>
            </a:r>
            <a:endParaRPr kumimoji="1" lang="zh-CN" altLang="en-US" sz="36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247" y="1382233"/>
            <a:ext cx="5485505" cy="488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5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44565</TotalTime>
  <Pages>0</Pages>
  <Words>578</Words>
  <Characters>0</Characters>
  <Application>Microsoft Macintosh PowerPoint</Application>
  <DocSecurity>0</DocSecurity>
  <PresentationFormat>全屏显示(4:3)</PresentationFormat>
  <Lines>0</Lines>
  <Paragraphs>107</Paragraphs>
  <Slides>28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8" baseType="lpstr">
      <vt:lpstr>Calibri</vt:lpstr>
      <vt:lpstr>Eurostile</vt:lpstr>
      <vt:lpstr>Hiragino Sans GB W3</vt:lpstr>
      <vt:lpstr>PingFang SC</vt:lpstr>
      <vt:lpstr>Source Code Pro</vt:lpstr>
      <vt:lpstr>Wingdings</vt:lpstr>
      <vt:lpstr>宋体</vt:lpstr>
      <vt:lpstr>微软雅黑</vt:lpstr>
      <vt:lpstr>Arial</vt:lpstr>
      <vt:lpstr>1_Office 主题</vt:lpstr>
      <vt:lpstr>PowerPoint 演示文稿</vt:lpstr>
      <vt:lpstr>第六部分课程概要</vt:lpstr>
      <vt:lpstr>什么是scrapy_redis</vt:lpstr>
      <vt:lpstr>为什么要学习scrapy_redis</vt:lpstr>
      <vt:lpstr>Scrapy_redis是工作流程</vt:lpstr>
      <vt:lpstr>回顾scrapy的爬虫流程</vt:lpstr>
      <vt:lpstr>scrapy_redis的爬虫流程</vt:lpstr>
      <vt:lpstr>复习redis的使用</vt:lpstr>
      <vt:lpstr>复习redis的使用</vt:lpstr>
      <vt:lpstr>Scrapy_redis使用</vt:lpstr>
      <vt:lpstr>Scrapy_redis之domz</vt:lpstr>
      <vt:lpstr>Scrapy_redis之domz</vt:lpstr>
      <vt:lpstr>Scrapy_redis之domz</vt:lpstr>
      <vt:lpstr>Scrapy_redis之domz</vt:lpstr>
      <vt:lpstr>Scrapy_redis之domz</vt:lpstr>
      <vt:lpstr>Scrapy_redis之domz</vt:lpstr>
      <vt:lpstr>Scrapy_redis之RedisPipeline</vt:lpstr>
      <vt:lpstr>Scrapy_redis之RFPDupeFilter</vt:lpstr>
      <vt:lpstr>Scrapy_redis之Scheduler</vt:lpstr>
      <vt:lpstr>Scrapy_redis之dmoz</vt:lpstr>
      <vt:lpstr>动手练习</vt:lpstr>
      <vt:lpstr>Scrapy_redis之RedisSpider</vt:lpstr>
      <vt:lpstr>动手练习</vt:lpstr>
      <vt:lpstr>Scrapy_redis之RedisCrawlSpider</vt:lpstr>
      <vt:lpstr>动手练习</vt:lpstr>
      <vt:lpstr>Crontab爬虫定时执行</vt:lpstr>
      <vt:lpstr>Crontab爬虫定时执行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cp:keywords/>
  <dc:description/>
  <cp:lastModifiedBy>Microsoft Office 用户</cp:lastModifiedBy>
  <cp:revision>226</cp:revision>
  <dcterms:created xsi:type="dcterms:W3CDTF">2015-04-23T13:51:39Z</dcterms:created>
  <dcterms:modified xsi:type="dcterms:W3CDTF">2017-11-25T01:39:02Z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2052-9.1.0.4994</vt:lpwstr>
  </property>
</Properties>
</file>